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6" r:id="rId3"/>
    <p:sldId id="278" r:id="rId4"/>
    <p:sldId id="285" r:id="rId5"/>
    <p:sldId id="281" r:id="rId6"/>
    <p:sldId id="282" r:id="rId7"/>
    <p:sldId id="283" r:id="rId8"/>
    <p:sldId id="284" r:id="rId9"/>
    <p:sldId id="287" r:id="rId10"/>
    <p:sldId id="288" r:id="rId11"/>
    <p:sldId id="289" r:id="rId12"/>
    <p:sldId id="290" r:id="rId13"/>
    <p:sldId id="291" r:id="rId14"/>
    <p:sldId id="292" r:id="rId15"/>
    <p:sldId id="280" r:id="rId16"/>
  </p:sldIdLst>
  <p:sldSz cx="12192000" cy="6858000"/>
  <p:notesSz cx="6858000" cy="9144000"/>
  <p:embeddedFontLst>
    <p:embeddedFont>
      <p:font typeface="FSP DEMO - Sgt Ppprs tln Fll" pitchFamily="50" charset="0"/>
      <p:regular r:id="rId17"/>
    </p:embeddedFont>
    <p:embeddedFont>
      <p:font typeface="Sgt Peppers Outline" pitchFamily="2" charset="0"/>
      <p:regular r:id="rId18"/>
    </p:embeddedFont>
    <p:embeddedFont>
      <p:font typeface="Source Sans Pro" panose="020B0503030403020204" pitchFamily="34" charset="0"/>
      <p:regular r:id="rId19"/>
      <p:italic r:id="rId20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E24"/>
    <a:srgbClr val="EAF0F9"/>
    <a:srgbClr val="F5FAED"/>
    <a:srgbClr val="1A95D1"/>
    <a:srgbClr val="FFFBED"/>
    <a:srgbClr val="3B9BC7"/>
    <a:srgbClr val="F4D9CF"/>
    <a:srgbClr val="FCE6F0"/>
    <a:srgbClr val="FEEDD6"/>
    <a:srgbClr val="D8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66E8-6AE0-3243-334F-6851875B4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010CF-746A-1C45-005A-F60639725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5AE5D-EC8D-55B7-FF37-F30B00EC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44AB7-02FC-591C-4BB0-35A2A074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E0178-102E-1A8A-0D7C-E25A1A04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4943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F5C1-1120-4D48-9805-C4AEEA8F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8D4DA-5F1C-B503-FA7E-199D36FD0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1F4A3-38D8-362D-D232-051BC935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9886F-BB5D-7A7A-7A3E-ACC6EC07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9371E-EC4C-B315-A6C1-0451937E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6801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82131-D4E6-A5CC-9EE1-A2CC34740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0871C-9F7F-6E15-0B37-267A45FC2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2E018-FB71-DB2B-BFBD-A5C86FF9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D0421-BC6A-A211-AD93-75D099D8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F4D78-4B63-D248-DE02-4CB271B2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4286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749C-E995-97B1-660F-7864AAEB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0530-7D28-9A32-3F9D-2F15598F8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BFB60-922A-9157-C208-496B9500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E95F-24F7-7CB3-1956-25175C41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759A1-717A-DC52-60BA-447DC1A3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1901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2FFD-55D5-8CA7-CCAF-C5E115F7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F6CE5-6AD4-24DA-699E-9A6E0A77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065E7-7BE8-9D03-C52C-927F1021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B951C-05D5-C93B-5696-91F078C9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76C8F-8BF0-033F-6801-FBFEEBBC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3747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6299-A74E-0FB0-3698-2C024236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A0B7-C9AC-C366-7E54-130742C59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648CA-2F41-F068-5688-4D554ED15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89137-42DD-B64E-9AC9-A413F10A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FCB3F-DC6F-4D3B-8AD5-7840B17F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3B6AF-CB77-8C8B-A707-BA78A373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8546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607A-2A32-3111-7131-A419BCE4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8F4C3-468F-ED97-027D-607E6FAF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20953-60B0-3082-FAE6-5C8A37824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16E7D-D353-6E0F-EF6F-52009C251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A2FE0-AB04-7898-EB9A-E82813D35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9A83E-CB8C-1E44-D278-16087DF1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2A206-6258-90F5-6E52-0570A9CC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16059-CA4E-3C67-D320-3CD29EA5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5734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AE1E-4EC2-D2B6-A685-41F8FD39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32D67-F227-F267-6E87-50E6C9B4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8E176-7D3B-0730-F94E-89A62BA1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3E6FF-9085-EE50-573B-970458B6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027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72BB0-6837-AFC2-5E63-BD560F748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01F06-E342-2C05-574D-1258195B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B4B6F-741A-63D2-6D6A-7861AD93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348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F70B-F16A-E65F-B527-4B1EE9C1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FCE7D-0995-58A6-A1AE-AB478AAF7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2909C-D2A2-2F75-5E5D-1DD0BB6C1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5EAB7-D39A-BBE0-CC7F-40C508AA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6E98-785B-5942-90CE-B729B8E2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B6E32-AC6E-BE70-58C3-4DF880E9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5819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F65F-0147-0BA0-ECC6-D54C99AD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B170E-D1FB-5436-74BA-DBCE1F00E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8D771-7723-B453-17B3-E3125C442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B1F50-9D75-FC8B-6FDE-EFEA9AE1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7081F-7757-2509-8ED3-9B158D74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183B3-B390-7CBF-96C7-59EAF7A5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91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6D4E19-3307-F599-8D85-4AE69FE4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DFC9E-B532-AF92-DC62-E790EE737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DF1CA-ABBB-449A-447C-FAE4F41F1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32A1B-D227-4878-91B8-EAF9C2EF9E50}" type="datetimeFigureOut">
              <a:rPr lang="en-NL" smtClean="0"/>
              <a:t>21/11/2025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3C3A6-75F2-6AFA-5B53-A542C7324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659FA-6B9D-653D-457B-90745B4D5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0D7F-8369-4CCC-88C8-2F7D7F7E2CB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6864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leermateriaal.n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puls.nl/en/communication-kit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unsplash.com/@leovullings?utm_source=unsplash&amp;utm_medium=referral&amp;utm_content=creditCopyTe" TargetMode="External"/><Relationship Id="rId4" Type="http://schemas.openxmlformats.org/officeDocument/2006/relationships/hyperlink" Target="https://robertschuwer.nl/download/slides/20231013/go-gn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puls.nl/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ources.n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D34E01-283C-B6AB-CE1A-4106D783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031"/>
            <a:ext cx="12192000" cy="7990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74678-5702-9CF0-6392-804079716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453" y="725548"/>
            <a:ext cx="9719094" cy="238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  <a:latin typeface="Sgt Peppers Outline" pitchFamily="2" charset="0"/>
              </a:rPr>
              <a:t>It was 20 years ago today</a:t>
            </a:r>
            <a:endParaRPr lang="en-NL" dirty="0">
              <a:solidFill>
                <a:srgbClr val="FFFF00"/>
              </a:solidFill>
              <a:latin typeface="Sgt Peppers Outline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5E073-04B5-E1EB-1700-9BD42619AE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  <a:latin typeface="FSP DEMO - Sgt Ppprs tln Fll" pitchFamily="50" charset="0"/>
              </a:rPr>
              <a:t>OER in The Netherlands</a:t>
            </a:r>
          </a:p>
          <a:p>
            <a:endParaRPr lang="en-GB" dirty="0">
              <a:solidFill>
                <a:srgbClr val="FFFF00"/>
              </a:solidFill>
              <a:latin typeface="FSP DEMO - Sgt Ppprs tln Fll" pitchFamily="50" charset="0"/>
            </a:endParaRPr>
          </a:p>
          <a:p>
            <a:r>
              <a:rPr lang="en-GB" dirty="0">
                <a:solidFill>
                  <a:srgbClr val="FFFF00"/>
                </a:solidFill>
                <a:latin typeface="FSP DEMO - Sgt Ppprs tln Fll" pitchFamily="50" charset="0"/>
              </a:rPr>
              <a:t>25 November 2025</a:t>
            </a:r>
            <a:endParaRPr lang="en-NL" dirty="0">
              <a:solidFill>
                <a:srgbClr val="FFFF00"/>
              </a:solidFill>
              <a:latin typeface="FSP DEMO - Sgt Ppprs tln Fl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0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D922-A2F0-7580-5781-33AA5843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Impuls</a:t>
            </a:r>
            <a:r>
              <a:rPr lang="en-GB" dirty="0"/>
              <a:t> open </a:t>
            </a:r>
            <a:r>
              <a:rPr lang="en-GB" dirty="0" err="1"/>
              <a:t>leermateriaal</a:t>
            </a:r>
            <a:r>
              <a:rPr lang="en-GB" dirty="0"/>
              <a:t> (IOL)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8AFDE-5814-FE4A-B7D6-C1E09744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Open </a:t>
            </a:r>
            <a:r>
              <a:rPr lang="en-GB" dirty="0" err="1"/>
              <a:t>leermateriaal</a:t>
            </a:r>
            <a:r>
              <a:rPr lang="en-GB" dirty="0"/>
              <a:t> = OER</a:t>
            </a:r>
          </a:p>
          <a:p>
            <a:r>
              <a:rPr lang="en-GB" dirty="0"/>
              <a:t>IOL encourages the use of open educational resources in primary and secondary education. </a:t>
            </a:r>
          </a:p>
          <a:p>
            <a:pPr lvl="1"/>
            <a:r>
              <a:rPr lang="en-GB" dirty="0"/>
              <a:t>support schools in finding, using, creating and sharing open educational resources, </a:t>
            </a:r>
          </a:p>
          <a:p>
            <a:pPr lvl="1"/>
            <a:r>
              <a:rPr lang="en-GB" dirty="0"/>
              <a:t>with the aim of improving the quality of education and </a:t>
            </a:r>
          </a:p>
          <a:p>
            <a:pPr lvl="1"/>
            <a:r>
              <a:rPr lang="en-GB" dirty="0"/>
              <a:t>making the teaching profession more attractive.</a:t>
            </a:r>
          </a:p>
          <a:p>
            <a:r>
              <a:rPr lang="en-GB" dirty="0"/>
              <a:t>Duration 2022-2030</a:t>
            </a:r>
          </a:p>
          <a:p>
            <a:r>
              <a:rPr lang="en-GB" dirty="0"/>
              <a:t>Financed by the Dutch government (~€80M)</a:t>
            </a:r>
          </a:p>
          <a:p>
            <a:r>
              <a:rPr lang="en-GB" dirty="0">
                <a:hlinkClick r:id="rId2"/>
              </a:rPr>
              <a:t>https://www.openleermateriaal.nl/</a:t>
            </a:r>
            <a:r>
              <a:rPr lang="en-GB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93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6498-DAF5-3CF5-813D-586782DD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IOL: ambition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B7460-A307-464E-F61B-B35A6E8E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classroom: </a:t>
            </a:r>
          </a:p>
          <a:p>
            <a:pPr lvl="1"/>
            <a:r>
              <a:rPr lang="en-GB" dirty="0"/>
              <a:t>Open educational resources are a fully-fledged option for all teachers in primary and secondary education.</a:t>
            </a:r>
          </a:p>
          <a:p>
            <a:r>
              <a:rPr lang="en-GB" dirty="0"/>
              <a:t>In the sector: </a:t>
            </a:r>
          </a:p>
          <a:p>
            <a:pPr lvl="1"/>
            <a:r>
              <a:rPr lang="en-GB" dirty="0"/>
              <a:t>Strengthening the quality of education and increasing the attractiveness of the teaching profession </a:t>
            </a:r>
          </a:p>
          <a:p>
            <a:pPr lvl="1"/>
            <a:r>
              <a:rPr lang="en-GB" dirty="0"/>
              <a:t>through collective management of high-quality open educational resources in primary and secondary education, </a:t>
            </a:r>
          </a:p>
          <a:p>
            <a:pPr lvl="1"/>
            <a:r>
              <a:rPr lang="en-GB" dirty="0"/>
              <a:t>linked to core objectives and attainment targets, </a:t>
            </a:r>
          </a:p>
          <a:p>
            <a:pPr lvl="1"/>
            <a:r>
              <a:rPr lang="en-GB" dirty="0"/>
              <a:t>in a sustainable organisational form.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59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9507-301A-7673-0504-545C1C04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Background: primary and secondary education in the Netherlands</a:t>
            </a:r>
            <a:endParaRPr lang="nl-NL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7484E-8F25-A866-DA39-29FAF72CB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Primary education: 4-12 years</a:t>
            </a:r>
          </a:p>
          <a:p>
            <a:r>
              <a:rPr lang="en-GB" dirty="0"/>
              <a:t>Secondary education: 12-16/18 years</a:t>
            </a:r>
          </a:p>
          <a:p>
            <a:r>
              <a:rPr lang="en-GB" dirty="0"/>
              <a:t>National core objectives and attainment targets, assessed nationally</a:t>
            </a:r>
          </a:p>
          <a:p>
            <a:r>
              <a:rPr lang="en-GB" dirty="0"/>
              <a:t>“Methods” from commercial publishers</a:t>
            </a:r>
          </a:p>
          <a:p>
            <a:pPr lvl="1"/>
            <a:r>
              <a:rPr lang="en-GB" dirty="0"/>
              <a:t>Set of learning materials (in most cases primarily textbooks)</a:t>
            </a:r>
          </a:p>
          <a:p>
            <a:pPr lvl="1"/>
            <a:r>
              <a:rPr lang="en-GB" dirty="0"/>
              <a:t>Covering all core objectives and attainment targets per subject</a:t>
            </a:r>
          </a:p>
          <a:p>
            <a:pPr lvl="1"/>
            <a:r>
              <a:rPr lang="en-GB" dirty="0"/>
              <a:t>In a continuous learning pathway for all years</a:t>
            </a:r>
          </a:p>
          <a:p>
            <a:pPr lvl="1"/>
            <a:r>
              <a:rPr lang="en-GB" dirty="0"/>
              <a:t>Based on a didactic approach</a:t>
            </a:r>
          </a:p>
          <a:p>
            <a:r>
              <a:rPr lang="en-GB" dirty="0"/>
              <a:t>Provides teachers with guidance</a:t>
            </a:r>
          </a:p>
          <a:p>
            <a:r>
              <a:rPr lang="en-GB" dirty="0"/>
              <a:t>But are also expensive and difficult to adapt to a specific context</a:t>
            </a:r>
          </a:p>
          <a:p>
            <a:r>
              <a:rPr lang="en-GB" dirty="0"/>
              <a:t>And that is where OER play a role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461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D616-8649-E8E2-568C-05451179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IOL: approach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0E856-986C-6E2A-288D-8F1E93D6A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Financing and supporting pilot projects with open educational resources.  </a:t>
            </a:r>
          </a:p>
          <a:p>
            <a:r>
              <a:rPr lang="en-GB" dirty="0"/>
              <a:t>Developing a quality system for open educational resources.  </a:t>
            </a:r>
          </a:p>
          <a:p>
            <a:r>
              <a:rPr lang="en-GB" dirty="0"/>
              <a:t>Conducting research into the effective use of open educational resources.  </a:t>
            </a:r>
          </a:p>
          <a:p>
            <a:r>
              <a:rPr lang="en-GB" dirty="0"/>
              <a:t>Developing knowledge (products) to use open educational resources effectively.  </a:t>
            </a:r>
          </a:p>
          <a:p>
            <a:r>
              <a:rPr lang="en-GB" dirty="0"/>
              <a:t>Improving the ICT infrastructure.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24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870AA-8FAA-2724-4D35-414C9F60D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871" y="0"/>
            <a:ext cx="738825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FC48DA-C1A2-D00C-9160-9D8EBC908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25986" r="10979" b="26772"/>
          <a:stretch>
            <a:fillRect/>
          </a:stretch>
        </p:blipFill>
        <p:spPr bwMode="auto">
          <a:xfrm>
            <a:off x="958555" y="6392245"/>
            <a:ext cx="301992" cy="21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F40B1F0-9B0B-917B-8150-AAEA226FFF66}"/>
              </a:ext>
            </a:extLst>
          </p:cNvPr>
          <p:cNvSpPr txBox="1">
            <a:spLocks/>
          </p:cNvSpPr>
          <p:nvPr/>
        </p:nvSpPr>
        <p:spPr bwMode="auto">
          <a:xfrm>
            <a:off x="1360033" y="6356350"/>
            <a:ext cx="2083675" cy="28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b="1" dirty="0"/>
              <a:t>robert@robertschuwer.nl</a:t>
            </a:r>
          </a:p>
        </p:txBody>
      </p:sp>
    </p:spTree>
    <p:extLst>
      <p:ext uri="{BB962C8B-B14F-4D97-AF65-F5344CB8AC3E}">
        <p14:creationId xmlns:p14="http://schemas.microsoft.com/office/powerpoint/2010/main" val="329188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26B6-BF3C-5C72-9DB8-81F41844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0529"/>
          </a:xfrm>
        </p:spPr>
        <p:txBody>
          <a:bodyPr>
            <a:normAutofit/>
          </a:bodyPr>
          <a:lstStyle/>
          <a:p>
            <a:r>
              <a:rPr lang="en-GB" sz="2400" b="1" dirty="0"/>
              <a:t>Colophon</a:t>
            </a:r>
            <a:endParaRPr lang="en-NL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DB91B-2055-C0A3-2B7D-CDEF0BC00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5654"/>
            <a:ext cx="10515600" cy="530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                         </a:t>
            </a:r>
            <a:r>
              <a:rPr lang="en-GB" sz="1400" dirty="0">
                <a:solidFill>
                  <a:prstClr val="black"/>
                </a:solidFill>
              </a:rPr>
              <a:t>This presentation is published under a </a:t>
            </a:r>
            <a:r>
              <a:rPr lang="en-GB" sz="1400" dirty="0">
                <a:solidFill>
                  <a:prstClr val="black"/>
                </a:solidFill>
                <a:hlinkClick r:id="rId2"/>
              </a:rPr>
              <a:t>Creative Commons Attribution 4.0 International (CC BY 4.0)</a:t>
            </a:r>
            <a:r>
              <a:rPr lang="en-GB" sz="1400" dirty="0">
                <a:solidFill>
                  <a:prstClr val="black"/>
                </a:solidFill>
              </a:rPr>
              <a:t> license.</a:t>
            </a:r>
            <a:endParaRPr lang="en-US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One element is available under a more restricted license:</a:t>
            </a:r>
          </a:p>
          <a:p>
            <a:r>
              <a:rPr lang="en-GB" sz="1400" dirty="0" err="1"/>
              <a:t>Npuls</a:t>
            </a:r>
            <a:r>
              <a:rPr lang="en-GB" sz="1400" dirty="0"/>
              <a:t> logo: CC BY-SA </a:t>
            </a:r>
            <a:r>
              <a:rPr lang="en-GB" sz="1400" dirty="0">
                <a:hlinkClick r:id="rId3"/>
              </a:rPr>
              <a:t>https://npuls.nl/en/communication-kit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When reused, use the reference:</a:t>
            </a:r>
            <a:endParaRPr lang="en-US" sz="1400" dirty="0"/>
          </a:p>
          <a:p>
            <a:pPr marL="0" indent="0">
              <a:buNone/>
            </a:pPr>
            <a:r>
              <a:rPr lang="nl-NL" sz="1400" dirty="0"/>
              <a:t>Schuwer, R. (2025, November 25). </a:t>
            </a:r>
            <a:r>
              <a:rPr lang="nl-NL" sz="1400" i="1" dirty="0"/>
              <a:t>It was 20 </a:t>
            </a:r>
            <a:r>
              <a:rPr lang="nl-NL" sz="1400" i="1" dirty="0" err="1"/>
              <a:t>years</a:t>
            </a:r>
            <a:r>
              <a:rPr lang="nl-NL" sz="1400" i="1" dirty="0"/>
              <a:t> </a:t>
            </a:r>
            <a:r>
              <a:rPr lang="nl-NL" sz="1400" i="1" dirty="0" err="1"/>
              <a:t>ago</a:t>
            </a:r>
            <a:r>
              <a:rPr lang="nl-NL" sz="1400" i="1" dirty="0"/>
              <a:t> </a:t>
            </a:r>
            <a:r>
              <a:rPr lang="nl-NL" sz="1400" i="1" dirty="0" err="1"/>
              <a:t>today</a:t>
            </a:r>
            <a:r>
              <a:rPr lang="nl-NL" sz="1400" dirty="0"/>
              <a:t> [PowerPoint]. OER Consultancy. </a:t>
            </a:r>
            <a:r>
              <a:rPr lang="en-GB" sz="1400" dirty="0">
                <a:solidFill>
                  <a:prstClr val="black"/>
                </a:solidFill>
                <a:hlinkClick r:id="rId4"/>
              </a:rPr>
              <a:t>https://robertschuwer.nl/download/slides/20251125/oerbarcamp.pptx</a:t>
            </a:r>
            <a:endParaRPr lang="nl-NL" sz="1400" dirty="0"/>
          </a:p>
          <a:p>
            <a:pPr marL="0" indent="0">
              <a:buNone/>
            </a:pPr>
            <a:endParaRPr lang="nl-NL" sz="1400" b="1" dirty="0"/>
          </a:p>
          <a:p>
            <a:pPr marL="0" indent="0">
              <a:buNone/>
            </a:pPr>
            <a:r>
              <a:rPr lang="nl-NL" sz="1400" b="1" dirty="0"/>
              <a:t>Images</a:t>
            </a:r>
          </a:p>
          <a:p>
            <a:pPr marL="0" indent="0">
              <a:buNone/>
            </a:pPr>
            <a:r>
              <a:rPr lang="en-GB" sz="1400" dirty="0"/>
              <a:t>Cover: CC0 by </a:t>
            </a:r>
            <a:r>
              <a:rPr lang="en-GB" sz="1400" dirty="0">
                <a:hlinkClick r:id="rId5"/>
              </a:rPr>
              <a:t>Leo </a:t>
            </a:r>
            <a:r>
              <a:rPr lang="en-GB" sz="1400" dirty="0" err="1">
                <a:hlinkClick r:id="rId5"/>
              </a:rPr>
              <a:t>Vullings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Logo </a:t>
            </a:r>
            <a:r>
              <a:rPr lang="en-GB" sz="1400" dirty="0" err="1"/>
              <a:t>Impuls</a:t>
            </a:r>
            <a:r>
              <a:rPr lang="en-GB" sz="1400" dirty="0"/>
              <a:t> open </a:t>
            </a:r>
            <a:r>
              <a:rPr lang="en-GB" sz="1400" dirty="0" err="1"/>
              <a:t>leermateriaal</a:t>
            </a:r>
            <a:r>
              <a:rPr lang="en-GB" sz="1400" dirty="0"/>
              <a:t>: CC BY </a:t>
            </a:r>
            <a:r>
              <a:rPr lang="en-GB" sz="1400" dirty="0" err="1"/>
              <a:t>by</a:t>
            </a:r>
            <a:r>
              <a:rPr lang="en-GB" sz="1400" dirty="0"/>
              <a:t> IOL</a:t>
            </a:r>
          </a:p>
          <a:p>
            <a:pPr marL="0" indent="0">
              <a:buNone/>
            </a:pPr>
            <a:r>
              <a:rPr lang="en-GB" sz="1400" dirty="0"/>
              <a:t>Thank you: CC0 by Robert Schuwer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62B0-263C-E246-63B5-7802EF83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C634A-1516-4948-B43C-85010BF681C0}" type="slidenum">
              <a:rPr lang="en-NL" smtClean="0"/>
              <a:t>15</a:t>
            </a:fld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D0B8B-6F26-AA94-F571-D11A524B4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9" y="875654"/>
            <a:ext cx="847843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1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8502-E09C-E673-477B-BBAC3704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7588"/>
            <a:ext cx="3932237" cy="504645"/>
          </a:xfrm>
        </p:spPr>
        <p:txBody>
          <a:bodyPr>
            <a:normAutofit fontScale="90000"/>
          </a:bodyPr>
          <a:lstStyle/>
          <a:p>
            <a:r>
              <a:rPr lang="en-GB" dirty="0"/>
              <a:t>About me</a:t>
            </a:r>
            <a:endParaRPr lang="nl-NL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2612037-147B-A350-6666-0A60136342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r="1453"/>
          <a:stretch>
            <a:fillRect/>
          </a:stretch>
        </p:blipFill>
        <p:spPr>
          <a:xfrm>
            <a:off x="839788" y="1022234"/>
            <a:ext cx="3932237" cy="310493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81D43-930E-AC6C-B6A6-1D884CFA4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2611" y="1022233"/>
            <a:ext cx="4793261" cy="31049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Robert Schuwer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Based</a:t>
            </a:r>
            <a:r>
              <a:rPr lang="nl-NL" dirty="0"/>
              <a:t> in Malden (The Netherlands)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Married</a:t>
            </a:r>
            <a:r>
              <a:rPr lang="nl-NL" dirty="0"/>
              <a:t>,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sons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Independent consultant and researcher OER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MSc in Mathematics (University Nijmegen) and Computer Science (Eindhoven University of 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PhD @ Eindhoven University of Technology. Topic: Expert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Involved in “open” since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2014-2022 Professor OER @Fontys University of Applied Sciences</a:t>
            </a:r>
          </a:p>
          <a:p>
            <a:endParaRPr 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6AD4FD-34AD-5962-79A2-89AC29CE6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42" y="4591092"/>
            <a:ext cx="1727527" cy="20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5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58754C-5063-726E-1107-5449C61A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198" y="2856521"/>
            <a:ext cx="1298789" cy="699947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54B5AC2-61A8-F3C6-395B-F0AB5585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801" y="6172800"/>
            <a:ext cx="1106396" cy="365125"/>
          </a:xfrm>
        </p:spPr>
        <p:txBody>
          <a:bodyPr/>
          <a:lstStyle/>
          <a:p>
            <a:fld id="{CC1A7FFB-7E9A-E347-8F80-8E2C647B362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A514D97-C4A1-34DA-6A51-A09848E4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00" y="275167"/>
            <a:ext cx="11630400" cy="1143000"/>
          </a:xfrm>
        </p:spPr>
        <p:txBody>
          <a:bodyPr/>
          <a:lstStyle/>
          <a:p>
            <a:r>
              <a:rPr lang="en-GB" dirty="0"/>
              <a:t>Historical timeline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ECB3D1-B1A9-C19A-F47D-131B3793E748}"/>
              </a:ext>
            </a:extLst>
          </p:cNvPr>
          <p:cNvCxnSpPr>
            <a:cxnSpLocks/>
          </p:cNvCxnSpPr>
          <p:nvPr/>
        </p:nvCxnSpPr>
        <p:spPr>
          <a:xfrm>
            <a:off x="217718" y="5851245"/>
            <a:ext cx="1161199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1EBF3A-E588-9721-C60B-3700EF716EAD}"/>
              </a:ext>
            </a:extLst>
          </p:cNvPr>
          <p:cNvSpPr txBox="1"/>
          <p:nvPr/>
        </p:nvSpPr>
        <p:spPr>
          <a:xfrm>
            <a:off x="2771121" y="615741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2006</a:t>
            </a:r>
            <a:endParaRPr lang="nl-N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7479E-7C04-F9FD-4F49-540A07C4E146}"/>
              </a:ext>
            </a:extLst>
          </p:cNvPr>
          <p:cNvSpPr txBox="1"/>
          <p:nvPr/>
        </p:nvSpPr>
        <p:spPr>
          <a:xfrm>
            <a:off x="3840162" y="615741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2008</a:t>
            </a:r>
            <a:endParaRPr lang="nl-NL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00BC12-00CD-9448-89E0-6CE0BF98434C}"/>
              </a:ext>
            </a:extLst>
          </p:cNvPr>
          <p:cNvSpPr txBox="1"/>
          <p:nvPr/>
        </p:nvSpPr>
        <p:spPr>
          <a:xfrm>
            <a:off x="4909203" y="615741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2010</a:t>
            </a:r>
            <a:endParaRPr lang="nl-NL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8B203-CDF1-A086-68B6-642C77CD53AB}"/>
              </a:ext>
            </a:extLst>
          </p:cNvPr>
          <p:cNvSpPr txBox="1"/>
          <p:nvPr/>
        </p:nvSpPr>
        <p:spPr>
          <a:xfrm>
            <a:off x="5978245" y="615741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2012</a:t>
            </a:r>
            <a:endParaRPr lang="nl-NL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F8AAB-D440-4ECE-BAE8-15497A0E99A5}"/>
              </a:ext>
            </a:extLst>
          </p:cNvPr>
          <p:cNvSpPr txBox="1"/>
          <p:nvPr/>
        </p:nvSpPr>
        <p:spPr>
          <a:xfrm>
            <a:off x="7047286" y="615741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2014</a:t>
            </a:r>
            <a:endParaRPr lang="nl-NL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521533-0FAC-29DC-4F7A-F75B11BC62A4}"/>
              </a:ext>
            </a:extLst>
          </p:cNvPr>
          <p:cNvSpPr txBox="1"/>
          <p:nvPr/>
        </p:nvSpPr>
        <p:spPr>
          <a:xfrm>
            <a:off x="8116327" y="615741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2016</a:t>
            </a:r>
            <a:endParaRPr lang="nl-NL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0B630-4389-F888-03A5-3553E3BEFBB8}"/>
              </a:ext>
            </a:extLst>
          </p:cNvPr>
          <p:cNvSpPr txBox="1"/>
          <p:nvPr/>
        </p:nvSpPr>
        <p:spPr>
          <a:xfrm>
            <a:off x="9185369" y="615741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2018</a:t>
            </a:r>
            <a:endParaRPr lang="nl-NL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F5E51-D2DF-A890-E5B6-6E737BEC19F9}"/>
              </a:ext>
            </a:extLst>
          </p:cNvPr>
          <p:cNvSpPr txBox="1"/>
          <p:nvPr/>
        </p:nvSpPr>
        <p:spPr>
          <a:xfrm>
            <a:off x="230309" y="615741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2001</a:t>
            </a:r>
            <a:endParaRPr lang="nl-NL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A91656-A2CD-F9F8-5019-A06D07F61926}"/>
              </a:ext>
            </a:extLst>
          </p:cNvPr>
          <p:cNvSpPr txBox="1"/>
          <p:nvPr/>
        </p:nvSpPr>
        <p:spPr>
          <a:xfrm>
            <a:off x="1059761" y="615741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2002</a:t>
            </a:r>
            <a:endParaRPr lang="nl-NL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2B05EA-F254-7CCF-6E76-CE1287568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7" y="1466090"/>
            <a:ext cx="724975" cy="724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DC8838-EF61-410D-DA9A-CA41F742E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35" y="1292197"/>
            <a:ext cx="1165373" cy="10727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203206-91C8-6365-5766-D00DD68D6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329" y="4415463"/>
            <a:ext cx="1387832" cy="1387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FFC78F-D02B-832F-475E-4FF50AE165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73" y="3427917"/>
            <a:ext cx="1079500" cy="635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78A7FF-3EC6-9C5F-C15F-AECF144421E3}"/>
              </a:ext>
            </a:extLst>
          </p:cNvPr>
          <p:cNvCxnSpPr>
            <a:cxnSpLocks/>
          </p:cNvCxnSpPr>
          <p:nvPr/>
        </p:nvCxnSpPr>
        <p:spPr>
          <a:xfrm>
            <a:off x="4710486" y="3749876"/>
            <a:ext cx="2462151" cy="1816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945D150-C739-06FB-2B0C-A8BD330E7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9527" y="1639467"/>
            <a:ext cx="1267759" cy="3782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B5BCC5-D291-01EC-6F2E-DAF2BD07E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442" y="1639467"/>
            <a:ext cx="1267759" cy="3782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15A96B-5035-B2FB-C637-D3411C9142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2938" y="5014885"/>
            <a:ext cx="1411260" cy="60137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181148-1425-EF5A-4C33-E8F496F36270}"/>
              </a:ext>
            </a:extLst>
          </p:cNvPr>
          <p:cNvCxnSpPr>
            <a:cxnSpLocks/>
          </p:cNvCxnSpPr>
          <p:nvPr/>
        </p:nvCxnSpPr>
        <p:spPr>
          <a:xfrm>
            <a:off x="5910699" y="3114258"/>
            <a:ext cx="5931608" cy="908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4F9DB79-1A5F-4B01-16F3-AC2430DBBA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3962" y="5140652"/>
            <a:ext cx="1166652" cy="5392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3B9889-8E82-B061-6F28-B79FA5E295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7285" y="3869037"/>
            <a:ext cx="1513547" cy="100903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7F1B5A-076A-47EB-82E5-64BAFF5C34D6}"/>
              </a:ext>
            </a:extLst>
          </p:cNvPr>
          <p:cNvCxnSpPr>
            <a:cxnSpLocks/>
          </p:cNvCxnSpPr>
          <p:nvPr/>
        </p:nvCxnSpPr>
        <p:spPr>
          <a:xfrm>
            <a:off x="8560832" y="4355382"/>
            <a:ext cx="3281475" cy="1816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80636A6B-8C9B-B06A-C97D-B3EC5EB65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29" y="4500625"/>
            <a:ext cx="903195" cy="9031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163294-5F4F-D4A9-8799-BB0654918F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1737" y="1196282"/>
            <a:ext cx="1264591" cy="12645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4641874-5AEC-95C9-29A5-35B010F148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4302" y="2138826"/>
            <a:ext cx="1088335" cy="840529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8D4C5C-F325-5D3C-90DD-4466AF6569B7}"/>
              </a:ext>
            </a:extLst>
          </p:cNvPr>
          <p:cNvCxnSpPr>
            <a:cxnSpLocks/>
          </p:cNvCxnSpPr>
          <p:nvPr/>
        </p:nvCxnSpPr>
        <p:spPr>
          <a:xfrm>
            <a:off x="7158379" y="3749876"/>
            <a:ext cx="4683928" cy="18169"/>
          </a:xfrm>
          <a:prstGeom prst="straightConnector1">
            <a:avLst/>
          </a:prstGeom>
          <a:ln>
            <a:solidFill>
              <a:srgbClr val="7030A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ABE6C33-809B-4553-334A-3BEC93B58DD2}"/>
              </a:ext>
            </a:extLst>
          </p:cNvPr>
          <p:cNvSpPr txBox="1"/>
          <p:nvPr/>
        </p:nvSpPr>
        <p:spPr>
          <a:xfrm>
            <a:off x="10804801" y="6157413"/>
            <a:ext cx="10249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2023</a:t>
            </a:r>
            <a:endParaRPr lang="nl-NL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113FC3-5207-8BEF-CF42-F730885E16F9}"/>
              </a:ext>
            </a:extLst>
          </p:cNvPr>
          <p:cNvCxnSpPr>
            <a:cxnSpLocks/>
          </p:cNvCxnSpPr>
          <p:nvPr/>
        </p:nvCxnSpPr>
        <p:spPr>
          <a:xfrm>
            <a:off x="10215545" y="4925333"/>
            <a:ext cx="82562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DABB4E4-BED9-3D46-17C2-B1F0676864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41167" y="4765550"/>
            <a:ext cx="938000" cy="36309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DE6FF5-0A40-BCD5-C23C-30FE02D848F7}"/>
              </a:ext>
            </a:extLst>
          </p:cNvPr>
          <p:cNvCxnSpPr>
            <a:cxnSpLocks/>
          </p:cNvCxnSpPr>
          <p:nvPr/>
        </p:nvCxnSpPr>
        <p:spPr>
          <a:xfrm>
            <a:off x="7047286" y="2543555"/>
            <a:ext cx="4782431" cy="1277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3D6DB7D4-F39A-F1D6-D180-E0AB7CFF40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8040" y="3427918"/>
            <a:ext cx="1210205" cy="238375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528A72-0A7B-BC80-04CC-6ED0AFF0CE11}"/>
              </a:ext>
            </a:extLst>
          </p:cNvPr>
          <p:cNvCxnSpPr>
            <a:cxnSpLocks/>
          </p:cNvCxnSpPr>
          <p:nvPr/>
        </p:nvCxnSpPr>
        <p:spPr>
          <a:xfrm>
            <a:off x="217718" y="2766960"/>
            <a:ext cx="11611999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4B99A80-6DA2-77DC-C85D-369F3E75AEB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406" y="2935317"/>
            <a:ext cx="1223575" cy="12235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BE35F5A-B0A0-57AE-CC04-66E32D3DC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351" y="1292197"/>
            <a:ext cx="1165373" cy="10727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6459C1B-E2EC-C555-0B38-827F925960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25562" y="1499402"/>
            <a:ext cx="649917" cy="6499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6AE0145-56BF-7A99-97FD-6908C06BDE9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04802" y="5145453"/>
            <a:ext cx="1166652" cy="308017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6D3D11D-FA82-4135-5E2A-DDEE7E46AE54}"/>
              </a:ext>
            </a:extLst>
          </p:cNvPr>
          <p:cNvSpPr/>
          <p:nvPr/>
        </p:nvSpPr>
        <p:spPr>
          <a:xfrm>
            <a:off x="10215545" y="4415463"/>
            <a:ext cx="1907304" cy="133457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33000">
                <a:schemeClr val="accent6">
                  <a:lumMod val="45000"/>
                  <a:lumOff val="55000"/>
                  <a:alpha val="0"/>
                </a:schemeClr>
              </a:gs>
              <a:gs pos="7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 w="50800">
            <a:solidFill>
              <a:srgbClr val="D11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5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F876E7-63B2-3C86-DA84-80320348B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9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2CC3-F45B-5876-B76C-1701469A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Npuls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6391-128A-BD0F-0CAE-862A497A4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Npuls</a:t>
            </a:r>
            <a:r>
              <a:rPr lang="en-GB" dirty="0"/>
              <a:t> is a collaborative national program dedicated to future-proofing Dutch education. </a:t>
            </a:r>
          </a:p>
          <a:p>
            <a:r>
              <a:rPr lang="en-GB" dirty="0"/>
              <a:t>By focusing on digitalization, quality, and accessibility, they aim to make learning smarter and more inclusive for everyone.</a:t>
            </a:r>
          </a:p>
          <a:p>
            <a:r>
              <a:rPr lang="en-GB" dirty="0"/>
              <a:t>For vocational and higher education</a:t>
            </a:r>
          </a:p>
          <a:p>
            <a:r>
              <a:rPr lang="en-GB" dirty="0"/>
              <a:t>Duration 2022-2030</a:t>
            </a:r>
          </a:p>
          <a:p>
            <a:r>
              <a:rPr lang="en-GB" dirty="0"/>
              <a:t>Financed by the Dutch government (~€600M)</a:t>
            </a:r>
          </a:p>
          <a:p>
            <a:r>
              <a:rPr lang="nl-NL" dirty="0">
                <a:hlinkClick r:id="rId2"/>
              </a:rPr>
              <a:t>https://npuls.nl/en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63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ACC3-8F32-FA3C-7DDA-8E4662DA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Npuls</a:t>
            </a:r>
            <a:r>
              <a:rPr lang="en-GB" dirty="0"/>
              <a:t>: core ambitions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497FC-BA23-E267-495B-BB81D7800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Obstacle-Free Learning</a:t>
            </a:r>
          </a:p>
          <a:p>
            <a:pPr lvl="1"/>
            <a:r>
              <a:rPr lang="en-GB" dirty="0"/>
              <a:t>Ensuring education is flexible and accessible, allowing every student to learn without physical or digital barriers.</a:t>
            </a:r>
          </a:p>
          <a:p>
            <a:r>
              <a:rPr lang="en-GB" dirty="0">
                <a:solidFill>
                  <a:srgbClr val="C00000"/>
                </a:solidFill>
              </a:rPr>
              <a:t>High-Quality Education</a:t>
            </a:r>
          </a:p>
          <a:p>
            <a:pPr lvl="1"/>
            <a:r>
              <a:rPr lang="en-GB" dirty="0"/>
              <a:t>Leveraging technology not just for efficiency, but to maintain and elevate the standard of education across all institutions.</a:t>
            </a:r>
          </a:p>
          <a:p>
            <a:r>
              <a:rPr lang="en-GB" dirty="0">
                <a:solidFill>
                  <a:srgbClr val="C00000"/>
                </a:solidFill>
              </a:rPr>
              <a:t>Smart AI &amp; Data Use</a:t>
            </a:r>
          </a:p>
          <a:p>
            <a:pPr lvl="1"/>
            <a:r>
              <a:rPr lang="en-GB" dirty="0"/>
              <a:t>Implementing artificial intelligence and study data in an ethical, secure, and effective manner to enhance learning outcomes.</a:t>
            </a:r>
          </a:p>
          <a:p>
            <a:endParaRPr lang="en-GB" dirty="0"/>
          </a:p>
          <a:p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278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A3DA-F502-5EBF-6F27-2901789A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OER in </a:t>
            </a:r>
            <a:r>
              <a:rPr lang="en-GB" dirty="0" err="1"/>
              <a:t>Npuls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D8F42-BF9C-BA4D-34FE-F7FCD4E8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Focus on optimal mix from open, semi-open and commercial learning materials</a:t>
            </a:r>
          </a:p>
          <a:p>
            <a:r>
              <a:rPr lang="en-GB" dirty="0"/>
              <a:t>Aiming at FAIR (Findable, Accessible, Interoperable, Reusable) learning materials</a:t>
            </a:r>
          </a:p>
          <a:p>
            <a:r>
              <a:rPr lang="en-GB" dirty="0"/>
              <a:t>Enhancing technical infrastructure</a:t>
            </a:r>
          </a:p>
          <a:p>
            <a:pPr lvl="1"/>
            <a:r>
              <a:rPr lang="en-GB" dirty="0"/>
              <a:t>Repository (</a:t>
            </a:r>
            <a:r>
              <a:rPr lang="en-GB" dirty="0" err="1"/>
              <a:t>edusources</a:t>
            </a:r>
            <a:r>
              <a:rPr lang="en-GB" dirty="0"/>
              <a:t> and </a:t>
            </a:r>
            <a:r>
              <a:rPr lang="en-GB" dirty="0" err="1"/>
              <a:t>wikiwijs</a:t>
            </a:r>
            <a:r>
              <a:rPr lang="en-GB" dirty="0"/>
              <a:t>)</a:t>
            </a:r>
          </a:p>
          <a:p>
            <a:r>
              <a:rPr lang="en-GB" dirty="0"/>
              <a:t>Creating collections</a:t>
            </a:r>
          </a:p>
          <a:p>
            <a:r>
              <a:rPr lang="en-GB" dirty="0"/>
              <a:t>Stimulating and supporting community building</a:t>
            </a:r>
          </a:p>
          <a:p>
            <a:pPr lvl="1"/>
            <a:r>
              <a:rPr lang="en-GB" dirty="0">
                <a:hlinkClick r:id="rId2"/>
              </a:rPr>
              <a:t>https://edusources.nl/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290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FF1FC-2D61-56A7-F5BC-FACAE5D4F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13" y="0"/>
            <a:ext cx="7774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4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9">
            <a:extLst>
              <a:ext uri="{FF2B5EF4-FFF2-40B4-BE49-F238E27FC236}">
                <a16:creationId xmlns:a16="http://schemas.microsoft.com/office/drawing/2014/main" id="{352754DD-C495-FE80-34D5-58201227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FEEEF5D-295C-9D9D-35C0-5117F992EED6}"/>
              </a:ext>
            </a:extLst>
          </p:cNvPr>
          <p:cNvSpPr txBox="1"/>
          <p:nvPr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Titel</a:t>
            </a:r>
          </a:p>
        </p:txBody>
      </p:sp>
      <p:pic>
        <p:nvPicPr>
          <p:cNvPr id="5" name="Afbeelding 10">
            <a:extLst>
              <a:ext uri="{FF2B5EF4-FFF2-40B4-BE49-F238E27FC236}">
                <a16:creationId xmlns:a16="http://schemas.microsoft.com/office/drawing/2014/main" id="{607D44E4-3616-822A-B60F-D9BA9A0274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36" y="716132"/>
            <a:ext cx="2811180" cy="5425736"/>
          </a:xfrm>
          <a:prstGeom prst="rect">
            <a:avLst/>
          </a:prstGeom>
        </p:spPr>
      </p:pic>
      <p:pic>
        <p:nvPicPr>
          <p:cNvPr id="6" name="Afbeelding 11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2A698055-2FD4-8CA6-2308-E88455B22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874" y="5055476"/>
            <a:ext cx="2767264" cy="9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670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Source Sans Pro</vt:lpstr>
      <vt:lpstr>FSP DEMO - Sgt Ppprs tln Fll</vt:lpstr>
      <vt:lpstr>Sgt Peppers Outline</vt:lpstr>
      <vt:lpstr>Calibri Light</vt:lpstr>
      <vt:lpstr>Office Theme</vt:lpstr>
      <vt:lpstr>It was 20 years ago today</vt:lpstr>
      <vt:lpstr>About me</vt:lpstr>
      <vt:lpstr>Historical timeline</vt:lpstr>
      <vt:lpstr>PowerPoint Presentation</vt:lpstr>
      <vt:lpstr>Npuls</vt:lpstr>
      <vt:lpstr>Npuls: core ambitions</vt:lpstr>
      <vt:lpstr>OER in Npuls</vt:lpstr>
      <vt:lpstr>PowerPoint Presentation</vt:lpstr>
      <vt:lpstr>PowerPoint Presentation</vt:lpstr>
      <vt:lpstr>Impuls open leermateriaal (IOL)</vt:lpstr>
      <vt:lpstr>IOL: ambition</vt:lpstr>
      <vt:lpstr>Background: primary and secondary education in the Netherlands</vt:lpstr>
      <vt:lpstr>IOL: approach</vt:lpstr>
      <vt:lpstr>PowerPoint Presentation</vt:lpstr>
      <vt:lpstr>Colophon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Potentials of Gen-AI for Open Educational Practices</dc:title>
  <dc:creator>Robert Schuwer</dc:creator>
  <cp:lastModifiedBy>Robert Schuwer</cp:lastModifiedBy>
  <cp:revision>27</cp:revision>
  <dcterms:created xsi:type="dcterms:W3CDTF">2024-01-19T10:26:50Z</dcterms:created>
  <dcterms:modified xsi:type="dcterms:W3CDTF">2025-11-21T08:07:58Z</dcterms:modified>
</cp:coreProperties>
</file>